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media/image14.jpg" ContentType="image/png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83" r:id="rId5"/>
    <p:sldId id="260" r:id="rId6"/>
    <p:sldId id="264" r:id="rId7"/>
    <p:sldId id="261" r:id="rId8"/>
    <p:sldId id="262" r:id="rId9"/>
    <p:sldId id="263" r:id="rId10"/>
    <p:sldId id="265" r:id="rId11"/>
    <p:sldId id="277" r:id="rId12"/>
    <p:sldId id="271" r:id="rId13"/>
    <p:sldId id="273" r:id="rId14"/>
    <p:sldId id="282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5000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0D959AB-60C3-4BB8-AA23-66F06002E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42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4" tIns="43722" rIns="87444" bIns="43722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902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4" tIns="43722" rIns="87444" bIns="43722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81" y="4416099"/>
            <a:ext cx="5504853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4" tIns="43722" rIns="87444" bIns="43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4" tIns="43722" rIns="87444" bIns="43722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902" y="8830659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4" tIns="43722" rIns="87444" bIns="4372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5FC1346D-3E94-4148-8D5D-87684F122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77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ECD50E0-76C4-461C-B9F4-8424B3449275}" type="slidenum">
              <a:rPr lang="en-US" altLang="en-US" sz="1100">
                <a:latin typeface="Times New Roman" pitchFamily="18" charset="0"/>
              </a:rPr>
              <a:pPr eaLnBrk="1" hangingPunct="1"/>
              <a:t>1</a:t>
            </a:fld>
            <a:endParaRPr lang="en-US" altLang="en-US" sz="11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06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D8BE9B6-010B-48D9-B10A-6278036EA318}" type="slidenum">
              <a:rPr lang="en-US" altLang="en-US" sz="1100">
                <a:latin typeface="Times New Roman" pitchFamily="18" charset="0"/>
              </a:rPr>
              <a:pPr eaLnBrk="1" hangingPunct="1"/>
              <a:t>11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028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46CACD4-BD69-41D6-A5AB-CD166EE8E018}" type="slidenum">
              <a:rPr lang="en-US" altLang="en-US" sz="1100">
                <a:latin typeface="Times New Roman" pitchFamily="18" charset="0"/>
              </a:rPr>
              <a:pPr eaLnBrk="1" hangingPunct="1"/>
              <a:t>12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869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E3C1502-1F15-4AE4-A915-F55E0504BF32}" type="slidenum">
              <a:rPr lang="en-US" altLang="en-US" sz="1100">
                <a:latin typeface="Times New Roman" pitchFamily="18" charset="0"/>
              </a:rPr>
              <a:pPr eaLnBrk="1" hangingPunct="1"/>
              <a:t>13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176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C1346D-3E94-4148-8D5D-87684F1221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6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026748F-7379-4BE1-91D9-0BF32EF25F3A}" type="slidenum">
              <a:rPr lang="en-US" altLang="en-US" sz="1100">
                <a:latin typeface="Times New Roman" pitchFamily="18" charset="0"/>
              </a:rPr>
              <a:pPr eaLnBrk="1" hangingPunct="1"/>
              <a:t>2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500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D23DC42-82AC-451B-8E84-28EB7B62472B}" type="slidenum">
              <a:rPr lang="en-US" altLang="en-US" sz="1100">
                <a:latin typeface="Times New Roman" pitchFamily="18" charset="0"/>
              </a:rPr>
              <a:pPr eaLnBrk="1" hangingPunct="1"/>
              <a:t>3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273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B596F157-8338-496D-B60B-8FE05C71EEC5}" type="slidenum">
              <a:rPr lang="en-US" altLang="en-US" sz="1100">
                <a:latin typeface="Times New Roman" pitchFamily="18" charset="0"/>
              </a:rPr>
              <a:pPr eaLnBrk="1" hangingPunct="1"/>
              <a:t>5</a:t>
            </a:fld>
            <a:endParaRPr lang="en-US" altLang="en-US" sz="11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6B62149-39E3-4351-BA9A-27C9A1F9471C}" type="slidenum">
              <a:rPr lang="en-US" altLang="en-US" sz="1100">
                <a:latin typeface="Times New Roman" pitchFamily="18" charset="0"/>
              </a:rPr>
              <a:pPr eaLnBrk="1" hangingPunct="1"/>
              <a:t>6</a:t>
            </a:fld>
            <a:endParaRPr lang="en-US" altLang="en-US" sz="11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09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8B40BFC-F98E-41C1-A5A6-FBC7D8230A56}" type="slidenum">
              <a:rPr lang="en-US" altLang="en-US" sz="1100">
                <a:latin typeface="Times New Roman" pitchFamily="18" charset="0"/>
              </a:rPr>
              <a:pPr eaLnBrk="1" hangingPunct="1"/>
              <a:t>7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170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87C7F6E-058B-454B-8494-9FC80EA47A36}" type="slidenum">
              <a:rPr lang="en-US" altLang="en-US" sz="1100">
                <a:latin typeface="Times New Roman" pitchFamily="18" charset="0"/>
              </a:rPr>
              <a:pPr eaLnBrk="1" hangingPunct="1"/>
              <a:t>8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197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AAC6238-5F38-400A-975F-ED8A52F8F366}" type="slidenum">
              <a:rPr lang="en-US" altLang="en-US" sz="1100">
                <a:latin typeface="Times New Roman" pitchFamily="18" charset="0"/>
              </a:rPr>
              <a:pPr eaLnBrk="1" hangingPunct="1"/>
              <a:t>9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481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charset="0"/>
              </a:defRPr>
            </a:lvl1pPr>
            <a:lvl2pPr marL="710483" indent="-273263" eaLnBrk="0" hangingPunct="0">
              <a:defRPr sz="2300">
                <a:solidFill>
                  <a:schemeClr val="tx1"/>
                </a:solidFill>
                <a:latin typeface="Tahoma" charset="0"/>
              </a:defRPr>
            </a:lvl2pPr>
            <a:lvl3pPr marL="109305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3pPr>
            <a:lvl4pPr marL="1530271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4pPr>
            <a:lvl5pPr marL="1967492" indent="-218610" eaLnBrk="0" hangingPunct="0">
              <a:defRPr sz="2300">
                <a:solidFill>
                  <a:schemeClr val="tx1"/>
                </a:solidFill>
                <a:latin typeface="Tahoma" charset="0"/>
              </a:defRPr>
            </a:lvl5pPr>
            <a:lvl6pPr marL="240471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6pPr>
            <a:lvl7pPr marL="2841932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7pPr>
            <a:lvl8pPr marL="327915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8pPr>
            <a:lvl9pPr marL="3716373" indent="-21861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1AE8BEB-C4DC-4BE9-9813-54E72658C1BE}" type="slidenum">
              <a:rPr lang="en-US" altLang="en-US" sz="1100">
                <a:latin typeface="Times New Roman" pitchFamily="18" charset="0"/>
              </a:rPr>
              <a:pPr eaLnBrk="1" hangingPunct="1"/>
              <a:t>10</a:t>
            </a:fld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25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4ACD9-9EF4-40EC-AD30-FDF3B02B76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" name="Rectangle 7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grpSp>
          <p:nvGrpSpPr>
            <p:cNvPr id="9" name="Group 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Line 6"/>
              <p:cNvSpPr>
                <a:spLocks noChangeShapeType="1"/>
              </p:cNvSpPr>
              <p:nvPr userDrawn="1"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 userDrawn="1"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 userDrawn="1"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 userDrawn="1"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 userDrawn="1"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 userDrawn="1"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 userDrawn="1"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 userDrawn="1"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 userDrawn="1"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 userDrawn="1"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 userDrawn="1"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 userDrawn="1"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 userDrawn="1"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 userDrawn="1"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 userDrawn="1"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 userDrawn="1"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 userDrawn="1"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 userDrawn="1"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 userDrawn="1"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 userDrawn="1"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2" name="Line 27"/>
              <p:cNvSpPr>
                <a:spLocks noChangeShapeType="1"/>
              </p:cNvSpPr>
              <p:nvPr userDrawn="1"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3" name="Line 28"/>
              <p:cNvSpPr>
                <a:spLocks noChangeShapeType="1"/>
              </p:cNvSpPr>
              <p:nvPr userDrawn="1"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4" name="Line 29"/>
              <p:cNvSpPr>
                <a:spLocks noChangeShapeType="1"/>
              </p:cNvSpPr>
              <p:nvPr userDrawn="1"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5" name="Line 30"/>
              <p:cNvSpPr>
                <a:spLocks noChangeShapeType="1"/>
              </p:cNvSpPr>
              <p:nvPr userDrawn="1"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6" name="Line 31"/>
              <p:cNvSpPr>
                <a:spLocks noChangeShapeType="1"/>
              </p:cNvSpPr>
              <p:nvPr userDrawn="1"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7" name="Line 32"/>
              <p:cNvSpPr>
                <a:spLocks noChangeShapeType="1"/>
              </p:cNvSpPr>
              <p:nvPr userDrawn="1"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8" name="Line 33"/>
              <p:cNvSpPr>
                <a:spLocks noChangeShapeType="1"/>
              </p:cNvSpPr>
              <p:nvPr userDrawn="1"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" name="Line 34"/>
              <p:cNvSpPr>
                <a:spLocks noChangeShapeType="1"/>
              </p:cNvSpPr>
              <p:nvPr userDrawn="1"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" name="Line 35"/>
              <p:cNvSpPr>
                <a:spLocks noChangeShapeType="1"/>
              </p:cNvSpPr>
              <p:nvPr userDrawn="1"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" name="Line 36"/>
              <p:cNvSpPr>
                <a:spLocks noChangeShapeType="1"/>
              </p:cNvSpPr>
              <p:nvPr userDrawn="1"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" name="Line 37"/>
              <p:cNvSpPr>
                <a:spLocks noChangeShapeType="1"/>
              </p:cNvSpPr>
              <p:nvPr userDrawn="1"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" name="Line 38"/>
              <p:cNvSpPr>
                <a:spLocks noChangeShapeType="1"/>
              </p:cNvSpPr>
              <p:nvPr userDrawn="1"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" name="Line 39"/>
              <p:cNvSpPr>
                <a:spLocks noChangeShapeType="1"/>
              </p:cNvSpPr>
              <p:nvPr userDrawn="1"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" name="Line 40"/>
              <p:cNvSpPr>
                <a:spLocks noChangeShapeType="1"/>
              </p:cNvSpPr>
              <p:nvPr userDrawn="1"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6" name="Line 41"/>
              <p:cNvSpPr>
                <a:spLocks noChangeShapeType="1"/>
              </p:cNvSpPr>
              <p:nvPr userDrawn="1"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7" name="Line 42"/>
              <p:cNvSpPr>
                <a:spLocks noChangeShapeType="1"/>
              </p:cNvSpPr>
              <p:nvPr userDrawn="1"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8" name="Line 43"/>
              <p:cNvSpPr>
                <a:spLocks noChangeShapeType="1"/>
              </p:cNvSpPr>
              <p:nvPr userDrawn="1"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9" name="Line 44"/>
              <p:cNvSpPr>
                <a:spLocks noChangeShapeType="1"/>
              </p:cNvSpPr>
              <p:nvPr userDrawn="1"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0" name="Line 45"/>
              <p:cNvSpPr>
                <a:spLocks noChangeShapeType="1"/>
              </p:cNvSpPr>
              <p:nvPr userDrawn="1"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1" name="Line 46"/>
              <p:cNvSpPr>
                <a:spLocks noChangeShapeType="1"/>
              </p:cNvSpPr>
              <p:nvPr userDrawn="1"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2" name="Line 47"/>
              <p:cNvSpPr>
                <a:spLocks noChangeShapeType="1"/>
              </p:cNvSpPr>
              <p:nvPr userDrawn="1"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3" name="Line 48"/>
              <p:cNvSpPr>
                <a:spLocks noChangeShapeType="1"/>
              </p:cNvSpPr>
              <p:nvPr userDrawn="1"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4" name="Line 49"/>
              <p:cNvSpPr>
                <a:spLocks noChangeShapeType="1"/>
              </p:cNvSpPr>
              <p:nvPr userDrawn="1"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5" name="Line 50"/>
              <p:cNvSpPr>
                <a:spLocks noChangeShapeType="1"/>
              </p:cNvSpPr>
              <p:nvPr userDrawn="1"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6" name="Line 51"/>
              <p:cNvSpPr>
                <a:spLocks noChangeShapeType="1"/>
              </p:cNvSpPr>
              <p:nvPr userDrawn="1"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7" name="Line 52"/>
              <p:cNvSpPr>
                <a:spLocks noChangeShapeType="1"/>
              </p:cNvSpPr>
              <p:nvPr userDrawn="1"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8" name="Line 53"/>
              <p:cNvSpPr>
                <a:spLocks noChangeShapeType="1"/>
              </p:cNvSpPr>
              <p:nvPr userDrawn="1"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9" name="Line 54"/>
              <p:cNvSpPr>
                <a:spLocks noChangeShapeType="1"/>
              </p:cNvSpPr>
              <p:nvPr userDrawn="1"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60" name="Line 55"/>
              <p:cNvSpPr>
                <a:spLocks noChangeShapeType="1"/>
              </p:cNvSpPr>
              <p:nvPr userDrawn="1"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61" name="Line 56"/>
              <p:cNvSpPr>
                <a:spLocks noChangeShapeType="1"/>
              </p:cNvSpPr>
              <p:nvPr userDrawn="1"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sp>
          <p:nvSpPr>
            <p:cNvPr id="10" name="Line 57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  <p:sp>
        <p:nvSpPr>
          <p:cNvPr id="62" name="Line 59"/>
          <p:cNvSpPr>
            <a:spLocks noChangeShapeType="1"/>
          </p:cNvSpPr>
          <p:nvPr userDrawn="1"/>
        </p:nvSpPr>
        <p:spPr bwMode="ltGray">
          <a:xfrm>
            <a:off x="803275" y="887413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3" name="Line 61"/>
          <p:cNvSpPr>
            <a:spLocks noChangeShapeType="1"/>
          </p:cNvSpPr>
          <p:nvPr userDrawn="1"/>
        </p:nvSpPr>
        <p:spPr bwMode="ltGray">
          <a:xfrm flipH="1" flipV="1">
            <a:off x="609600" y="1489075"/>
            <a:ext cx="60499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4" name="Arc 62"/>
          <p:cNvSpPr>
            <a:spLocks/>
          </p:cNvSpPr>
          <p:nvPr userDrawn="1"/>
        </p:nvSpPr>
        <p:spPr bwMode="ltGray">
          <a:xfrm rot="16200000" flipH="1">
            <a:off x="675482" y="1366044"/>
            <a:ext cx="247650" cy="249237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grpSp>
        <p:nvGrpSpPr>
          <p:cNvPr id="65" name="Group 63"/>
          <p:cNvGrpSpPr>
            <a:grpSpLocks/>
          </p:cNvGrpSpPr>
          <p:nvPr userDrawn="1"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6" name="Line 64"/>
            <p:cNvSpPr>
              <a:spLocks noChangeShapeType="1"/>
            </p:cNvSpPr>
            <p:nvPr userDrawn="1"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67" name="Line 65"/>
            <p:cNvSpPr>
              <a:spLocks noChangeShapeType="1"/>
            </p:cNvSpPr>
            <p:nvPr userDrawn="1"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68" name="Arc 66"/>
            <p:cNvSpPr>
              <a:spLocks/>
            </p:cNvSpPr>
            <p:nvPr userDrawn="1"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51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99009-CF3A-4A04-829F-3CF5E32C18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8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D07D-6988-4730-B0E7-064BB18925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28D01-4421-48C8-B0F6-EDBA9038B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53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47599-D967-48F4-A36F-D27F73ADC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1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449E1-F732-4025-8DA9-CC95E6FA0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0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8C1DA-E193-4375-9A16-25C877C095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2A59A-ECB0-4CF9-8083-AB27BE3B0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5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551AD-54D6-4999-A8E8-3328A9851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E95D1-65E6-4EBD-A6C8-0DC9B0A876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8C491-AC5E-42CC-85B2-B1B845DC7A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6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EB0ED-F4D9-4657-AA11-E9363A817E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8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94B24-E61D-4866-AEA9-9066950D1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7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88120F-B5F8-4818-805E-DFCB0D7B4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8" name="Group 4"/>
            <p:cNvGrpSpPr>
              <a:grpSpLocks/>
            </p:cNvGrpSpPr>
            <p:nvPr userDrawn="1"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39" name="Line 5"/>
              <p:cNvSpPr>
                <a:spLocks noChangeShapeType="1"/>
              </p:cNvSpPr>
              <p:nvPr userDrawn="1"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" name="Line 6"/>
              <p:cNvSpPr>
                <a:spLocks noChangeShapeType="1"/>
              </p:cNvSpPr>
              <p:nvPr userDrawn="1"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 userDrawn="1"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" name="Line 8"/>
              <p:cNvSpPr>
                <a:spLocks noChangeShapeType="1"/>
              </p:cNvSpPr>
              <p:nvPr userDrawn="1"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" name="Line 9"/>
              <p:cNvSpPr>
                <a:spLocks noChangeShapeType="1"/>
              </p:cNvSpPr>
              <p:nvPr userDrawn="1"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" name="Line 10"/>
              <p:cNvSpPr>
                <a:spLocks noChangeShapeType="1"/>
              </p:cNvSpPr>
              <p:nvPr userDrawn="1"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" name="Line 11"/>
              <p:cNvSpPr>
                <a:spLocks noChangeShapeType="1"/>
              </p:cNvSpPr>
              <p:nvPr userDrawn="1"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6" name="Line 12"/>
              <p:cNvSpPr>
                <a:spLocks noChangeShapeType="1"/>
              </p:cNvSpPr>
              <p:nvPr userDrawn="1"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7" name="Line 13"/>
              <p:cNvSpPr>
                <a:spLocks noChangeShapeType="1"/>
              </p:cNvSpPr>
              <p:nvPr userDrawn="1"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8" name="Line 14"/>
              <p:cNvSpPr>
                <a:spLocks noChangeShapeType="1"/>
              </p:cNvSpPr>
              <p:nvPr userDrawn="1"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9" name="Line 15"/>
              <p:cNvSpPr>
                <a:spLocks noChangeShapeType="1"/>
              </p:cNvSpPr>
              <p:nvPr userDrawn="1"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0" name="Line 16"/>
              <p:cNvSpPr>
                <a:spLocks noChangeShapeType="1"/>
              </p:cNvSpPr>
              <p:nvPr userDrawn="1"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1" name="Line 17"/>
              <p:cNvSpPr>
                <a:spLocks noChangeShapeType="1"/>
              </p:cNvSpPr>
              <p:nvPr userDrawn="1"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2" name="Line 18"/>
              <p:cNvSpPr>
                <a:spLocks noChangeShapeType="1"/>
              </p:cNvSpPr>
              <p:nvPr userDrawn="1"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3" name="Line 19"/>
              <p:cNvSpPr>
                <a:spLocks noChangeShapeType="1"/>
              </p:cNvSpPr>
              <p:nvPr userDrawn="1"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4" name="Line 20"/>
              <p:cNvSpPr>
                <a:spLocks noChangeShapeType="1"/>
              </p:cNvSpPr>
              <p:nvPr userDrawn="1"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5" name="Line 21"/>
              <p:cNvSpPr>
                <a:spLocks noChangeShapeType="1"/>
              </p:cNvSpPr>
              <p:nvPr userDrawn="1"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6" name="Line 22"/>
              <p:cNvSpPr>
                <a:spLocks noChangeShapeType="1"/>
              </p:cNvSpPr>
              <p:nvPr userDrawn="1"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7" name="Line 23"/>
              <p:cNvSpPr>
                <a:spLocks noChangeShapeType="1"/>
              </p:cNvSpPr>
              <p:nvPr userDrawn="1"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8" name="Line 24"/>
              <p:cNvSpPr>
                <a:spLocks noChangeShapeType="1"/>
              </p:cNvSpPr>
              <p:nvPr userDrawn="1"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59" name="Line 25"/>
              <p:cNvSpPr>
                <a:spLocks noChangeShapeType="1"/>
              </p:cNvSpPr>
              <p:nvPr userDrawn="1"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60" name="Line 26"/>
              <p:cNvSpPr>
                <a:spLocks noChangeShapeType="1"/>
              </p:cNvSpPr>
              <p:nvPr userDrawn="1"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9" name="Group 27"/>
            <p:cNvGrpSpPr>
              <a:grpSpLocks/>
            </p:cNvGrpSpPr>
            <p:nvPr userDrawn="1"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10" name="Line 28"/>
              <p:cNvSpPr>
                <a:spLocks noChangeShapeType="1"/>
              </p:cNvSpPr>
              <p:nvPr userDrawn="1"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1" name="Line 29"/>
              <p:cNvSpPr>
                <a:spLocks noChangeShapeType="1"/>
              </p:cNvSpPr>
              <p:nvPr userDrawn="1"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2" name="Line 30"/>
              <p:cNvSpPr>
                <a:spLocks noChangeShapeType="1"/>
              </p:cNvSpPr>
              <p:nvPr userDrawn="1"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Line 31"/>
              <p:cNvSpPr>
                <a:spLocks noChangeShapeType="1"/>
              </p:cNvSpPr>
              <p:nvPr userDrawn="1"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4" name="Line 32"/>
              <p:cNvSpPr>
                <a:spLocks noChangeShapeType="1"/>
              </p:cNvSpPr>
              <p:nvPr userDrawn="1"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5" name="Line 33"/>
              <p:cNvSpPr>
                <a:spLocks noChangeShapeType="1"/>
              </p:cNvSpPr>
              <p:nvPr userDrawn="1"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6" name="Line 34"/>
              <p:cNvSpPr>
                <a:spLocks noChangeShapeType="1"/>
              </p:cNvSpPr>
              <p:nvPr userDrawn="1"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7" name="Line 35"/>
              <p:cNvSpPr>
                <a:spLocks noChangeShapeType="1"/>
              </p:cNvSpPr>
              <p:nvPr userDrawn="1"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8" name="Line 36"/>
              <p:cNvSpPr>
                <a:spLocks noChangeShapeType="1"/>
              </p:cNvSpPr>
              <p:nvPr userDrawn="1"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9" name="Line 37"/>
              <p:cNvSpPr>
                <a:spLocks noChangeShapeType="1"/>
              </p:cNvSpPr>
              <p:nvPr userDrawn="1"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0" name="Line 38"/>
              <p:cNvSpPr>
                <a:spLocks noChangeShapeType="1"/>
              </p:cNvSpPr>
              <p:nvPr userDrawn="1"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1" name="Line 39"/>
              <p:cNvSpPr>
                <a:spLocks noChangeShapeType="1"/>
              </p:cNvSpPr>
              <p:nvPr userDrawn="1"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2" name="Line 40"/>
              <p:cNvSpPr>
                <a:spLocks noChangeShapeType="1"/>
              </p:cNvSpPr>
              <p:nvPr userDrawn="1"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3" name="Line 41"/>
              <p:cNvSpPr>
                <a:spLocks noChangeShapeType="1"/>
              </p:cNvSpPr>
              <p:nvPr userDrawn="1"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4" name="Line 42"/>
              <p:cNvSpPr>
                <a:spLocks noChangeShapeType="1"/>
              </p:cNvSpPr>
              <p:nvPr userDrawn="1"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5" name="Line 43"/>
              <p:cNvSpPr>
                <a:spLocks noChangeShapeType="1"/>
              </p:cNvSpPr>
              <p:nvPr userDrawn="1"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6" name="Line 44"/>
              <p:cNvSpPr>
                <a:spLocks noChangeShapeType="1"/>
              </p:cNvSpPr>
              <p:nvPr userDrawn="1"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7" name="Line 45"/>
              <p:cNvSpPr>
                <a:spLocks noChangeShapeType="1"/>
              </p:cNvSpPr>
              <p:nvPr userDrawn="1"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8" name="Line 46"/>
              <p:cNvSpPr>
                <a:spLocks noChangeShapeType="1"/>
              </p:cNvSpPr>
              <p:nvPr userDrawn="1"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29" name="Line 47"/>
              <p:cNvSpPr>
                <a:spLocks noChangeShapeType="1"/>
              </p:cNvSpPr>
              <p:nvPr userDrawn="1"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0" name="Line 48"/>
              <p:cNvSpPr>
                <a:spLocks noChangeShapeType="1"/>
              </p:cNvSpPr>
              <p:nvPr userDrawn="1"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1" name="Line 49"/>
              <p:cNvSpPr>
                <a:spLocks noChangeShapeType="1"/>
              </p:cNvSpPr>
              <p:nvPr userDrawn="1"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2" name="Line 50"/>
              <p:cNvSpPr>
                <a:spLocks noChangeShapeType="1"/>
              </p:cNvSpPr>
              <p:nvPr userDrawn="1"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3" name="Line 51"/>
              <p:cNvSpPr>
                <a:spLocks noChangeShapeType="1"/>
              </p:cNvSpPr>
              <p:nvPr userDrawn="1"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4" name="Line 52"/>
              <p:cNvSpPr>
                <a:spLocks noChangeShapeType="1"/>
              </p:cNvSpPr>
              <p:nvPr userDrawn="1"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5" name="Line 53"/>
              <p:cNvSpPr>
                <a:spLocks noChangeShapeType="1"/>
              </p:cNvSpPr>
              <p:nvPr userDrawn="1"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6" name="Line 54"/>
              <p:cNvSpPr>
                <a:spLocks noChangeShapeType="1"/>
              </p:cNvSpPr>
              <p:nvPr userDrawn="1"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7" name="Line 55"/>
              <p:cNvSpPr>
                <a:spLocks noChangeShapeType="1"/>
              </p:cNvSpPr>
              <p:nvPr userDrawn="1"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8" name="Line 56"/>
              <p:cNvSpPr>
                <a:spLocks noChangeShapeType="1"/>
              </p:cNvSpPr>
              <p:nvPr userDrawn="1"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</p:grpSp>
      <p:sp>
        <p:nvSpPr>
          <p:cNvPr id="61" name="Rectangle 57" descr="60%"/>
          <p:cNvSpPr>
            <a:spLocks noChangeArrowheads="1"/>
          </p:cNvSpPr>
          <p:nvPr userDrawn="1"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2" name="Line 58"/>
          <p:cNvSpPr>
            <a:spLocks noChangeShapeType="1"/>
          </p:cNvSpPr>
          <p:nvPr userDrawn="1"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2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labguru.com/blog-labguru/10-reasons-to-ditch-paper-and-switch-to-electronic-lab-notbook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the-scientist.com/?articles.view/articleNo/8408/title/Electronic-Lab-Not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599" y="2154238"/>
            <a:ext cx="6858000" cy="2387600"/>
          </a:xfrm>
        </p:spPr>
        <p:txBody>
          <a:bodyPr/>
          <a:lstStyle/>
          <a:p>
            <a:pPr eaLnBrk="1" hangingPunct="1"/>
            <a:r>
              <a:rPr lang="en-US" altLang="en-US" dirty="0"/>
              <a:t>Keeping a Laboratory Notebook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599" y="4627033"/>
            <a:ext cx="6858000" cy="1600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Adapted </a:t>
            </a:r>
            <a:r>
              <a:rPr lang="en-US" altLang="en-US"/>
              <a:t>From:</a:t>
            </a:r>
          </a:p>
          <a:p>
            <a:pPr eaLnBrk="1" hangingPunct="1"/>
            <a:r>
              <a:rPr lang="en-US" altLang="en-US"/>
              <a:t>Gail </a:t>
            </a:r>
            <a:r>
              <a:rPr lang="en-US" altLang="en-US" dirty="0"/>
              <a:t>P. Taylor</a:t>
            </a:r>
          </a:p>
          <a:p>
            <a:pPr eaLnBrk="1" hangingPunct="1"/>
            <a:r>
              <a:rPr lang="en-US" altLang="en-US" dirty="0"/>
              <a:t>Asst. Program Director</a:t>
            </a:r>
          </a:p>
          <a:p>
            <a:pPr eaLnBrk="1" hangingPunct="1"/>
            <a:r>
              <a:rPr lang="en-US" altLang="en-US" dirty="0"/>
              <a:t>UT San Antonio</a:t>
            </a:r>
          </a:p>
          <a:p>
            <a:pPr eaLnBrk="1" hangingPunct="1"/>
            <a:r>
              <a:rPr lang="en-US" altLang="en-US" dirty="0"/>
              <a:t>RISE/MARC-U*STAR programs</a:t>
            </a:r>
          </a:p>
        </p:txBody>
      </p:sp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14160D3-EFA6-4A8B-8381-A5E15F1376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47" y="304800"/>
            <a:ext cx="4993106" cy="28109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importance of timing…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 Always record, update, review…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 </a:t>
            </a:r>
            <a:r>
              <a:rPr lang="en-US" altLang="en-US" sz="2800" b="1" dirty="0"/>
              <a:t>Record as you go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 Input paper towel and post-it info ASAP!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 At the LATEST, insert data the next day!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 Do a weekly checkup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1 hour to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Make sure everything is attached securely, all summaries written, future directions written, record in table of contents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3885BD4-3D84-4F2B-8A38-C16501B665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666" y="533400"/>
            <a:ext cx="1865376" cy="16520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77724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A little Lab Notebook History</a:t>
            </a:r>
          </a:p>
        </p:txBody>
      </p:sp>
      <p:pic>
        <p:nvPicPr>
          <p:cNvPr id="3" name="Picture 4" descr="17-75sm">
            <a:extLst>
              <a:ext uri="{FF2B5EF4-FFF2-40B4-BE49-F238E27FC236}">
                <a16:creationId xmlns:a16="http://schemas.microsoft.com/office/drawing/2014/main" id="{6EC48ECB-13EC-4400-BC77-520CA572BB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94" y="1828800"/>
            <a:ext cx="8870611" cy="4648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/>
              <a:t>Linus Pauling Notebooks</a:t>
            </a:r>
          </a:p>
        </p:txBody>
      </p:sp>
      <p:pic>
        <p:nvPicPr>
          <p:cNvPr id="17410" name="Picture 8" descr="13-04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304" y="685800"/>
            <a:ext cx="4826858" cy="5715000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3352800" cy="4434840"/>
          </a:xfrm>
        </p:spPr>
        <p:txBody>
          <a:bodyPr>
            <a:normAutofit/>
          </a:bodyPr>
          <a:lstStyle/>
          <a:p>
            <a:r>
              <a:rPr lang="en-US" dirty="0"/>
              <a:t>Nobel Prizes</a:t>
            </a:r>
          </a:p>
          <a:p>
            <a:pPr lvl="1"/>
            <a:r>
              <a:rPr lang="en-US" dirty="0"/>
              <a:t>Chemistry (chemical bonds/orbital hybridization)</a:t>
            </a:r>
          </a:p>
          <a:p>
            <a:pPr lvl="1"/>
            <a:r>
              <a:rPr lang="en-US" dirty="0"/>
              <a:t>Peace</a:t>
            </a:r>
          </a:p>
          <a:p>
            <a:r>
              <a:rPr lang="en-US" dirty="0"/>
              <a:t>Competitor of Watson and Crick</a:t>
            </a:r>
          </a:p>
          <a:p>
            <a:r>
              <a:rPr lang="en-US" dirty="0"/>
              <a:t>PhD Physical </a:t>
            </a:r>
            <a:r>
              <a:rPr lang="en-US" dirty="0" err="1"/>
              <a:t>Chem</a:t>
            </a:r>
            <a:r>
              <a:rPr lang="en-US" dirty="0"/>
              <a:t> and Mathematical Physics at age 24</a:t>
            </a:r>
          </a:p>
          <a:p>
            <a:r>
              <a:rPr lang="en-US" dirty="0"/>
              <a:t>Caltech/Stanford</a:t>
            </a:r>
          </a:p>
          <a:p>
            <a:endParaRPr lang="en-US" dirty="0"/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0" y="652145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600">
                <a:latin typeface="Arial Narrow" pitchFamily="34" charset="0"/>
              </a:rPr>
              <a:t>Taken from the online </a:t>
            </a:r>
            <a:r>
              <a:rPr lang="en-US" altLang="en-US" sz="1600" i="1">
                <a:latin typeface="Arial Narrow" pitchFamily="34" charset="0"/>
              </a:rPr>
              <a:t>Linus Pauling Research Notebooks,</a:t>
            </a:r>
            <a:r>
              <a:rPr lang="en-US" altLang="en-US" sz="1600">
                <a:latin typeface="Arial Narrow" pitchFamily="34" charset="0"/>
              </a:rPr>
              <a:t> http://osulibrary.orst.edu/specialcollections/rnb/index.html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82851" y="2209800"/>
            <a:ext cx="8382000" cy="4648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Permanently bound pages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Put a full date (international date problems…) w month spelled out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Consecutively number in ink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Use same pen/ink type day to day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Write legibly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Never remove original pages or attachments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Cross out mistakes lightly 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Cross out unused parts of pages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Record all discussions/meetings/ideas relevant to the project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Record as much detail as possible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Sign and date each entry 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Have an independent witness sign and date each entry (industry)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Do NOT omit any result, no matter how odd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Do NOT falsely increase the “N” (number of trials or results)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Arial" charset="0"/>
              </a:rPr>
              <a:t>Do NOT make up a result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C6FC50-FE03-4067-A82F-F863DE848806}"/>
              </a:ext>
            </a:extLst>
          </p:cNvPr>
          <p:cNvSpPr/>
          <p:nvPr/>
        </p:nvSpPr>
        <p:spPr>
          <a:xfrm>
            <a:off x="1371600" y="950618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 "Many people say that it is the intellect which makes a great scientist. They are wrong: it is character." -- Albert Einstein 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1791584-4922-4A14-AB0B-A0A4570D9697}"/>
              </a:ext>
            </a:extLst>
          </p:cNvPr>
          <p:cNvSpPr txBox="1">
            <a:spLocks/>
          </p:cNvSpPr>
          <p:nvPr/>
        </p:nvSpPr>
        <p:spPr>
          <a:xfrm>
            <a:off x="609600" y="304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Notebook Ethics: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7FAC7C-DB8D-43E9-8B63-570D47C14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C91F0DC-36AF-4421-AF7E-061BFAAA0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170" y="310548"/>
            <a:ext cx="1570505" cy="138014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/>
              <a:t>A bad notebook can mean a bad project...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Significant first impression of project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15% of your total score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Judges look closely at entries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Information to back up conclusion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Steppingstone to continuation or similar project</a:t>
            </a: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C9425DB-CBC2-4871-862D-C70DC611B6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143000"/>
            <a:ext cx="3716400" cy="32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7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887413"/>
            <a:ext cx="7772400" cy="560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What is a Lab Notebook?</a:t>
            </a:r>
          </a:p>
        </p:txBody>
      </p:sp>
      <p:sp>
        <p:nvSpPr>
          <p:cNvPr id="614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6200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latin typeface="Verdana" pitchFamily="34" charset="0"/>
              </a:rPr>
              <a:t>Complete record of procedures, chemicals, data, and thoughts to pass on to other researchers or for further study</a:t>
            </a:r>
            <a:endParaRPr lang="en-US" altLang="en-US" sz="2800" dirty="0"/>
          </a:p>
          <a:p>
            <a:pPr lvl="1" eaLnBrk="1" hangingPunct="1"/>
            <a:r>
              <a:rPr lang="en-US" altLang="en-US" sz="2400" dirty="0"/>
              <a:t>Why experiments were initiated, how performed, and results, comments</a:t>
            </a:r>
          </a:p>
          <a:p>
            <a:pPr lvl="1" eaLnBrk="1" hangingPunct="1"/>
            <a:r>
              <a:rPr lang="en-US" altLang="en-US" sz="2400" dirty="0"/>
              <a:t>Place to compile data/charts/photos/ideas</a:t>
            </a:r>
          </a:p>
          <a:p>
            <a:pPr lvl="1" eaLnBrk="1" hangingPunct="1"/>
            <a:r>
              <a:rPr lang="en-US" altLang="en-US" sz="2400" dirty="0"/>
              <a:t>Place of clues, to troubleshoot problems</a:t>
            </a:r>
          </a:p>
          <a:p>
            <a:pPr lvl="1" eaLnBrk="1" hangingPunct="1"/>
            <a:r>
              <a:rPr lang="en-US" altLang="en-US" sz="2400" dirty="0"/>
              <a:t>Place to observe whole picture and think</a:t>
            </a:r>
          </a:p>
          <a:p>
            <a:pPr lvl="1" eaLnBrk="1" hangingPunct="1"/>
            <a:r>
              <a:rPr lang="en-US" altLang="en-US" sz="2400" dirty="0"/>
              <a:t>Legal document, to prove patents</a:t>
            </a:r>
          </a:p>
          <a:p>
            <a:pPr lvl="1" eaLnBrk="1" hangingPunct="1"/>
            <a:r>
              <a:rPr lang="en-US" altLang="en-US" sz="2400" dirty="0"/>
              <a:t>Defense against accusations of fraud or lawsuits</a:t>
            </a:r>
          </a:p>
        </p:txBody>
      </p:sp>
      <p:pic>
        <p:nvPicPr>
          <p:cNvPr id="5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19D26791-C8B2-4195-B880-12BFCA9CD1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81000"/>
            <a:ext cx="19050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How Important?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4800" dirty="0"/>
              <a:t>Very-</a:t>
            </a:r>
            <a:r>
              <a:rPr lang="en-US" altLang="en-US" sz="2800" dirty="0"/>
              <a:t> Often has all original data in it…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/>
          </a:p>
        </p:txBody>
      </p:sp>
      <p:pic>
        <p:nvPicPr>
          <p:cNvPr id="7172" name="Picture 34" descr="notebookfir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5488" y="2819400"/>
            <a:ext cx="3848100" cy="3200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rmAutofit/>
          </a:bodyPr>
          <a:lstStyle/>
          <a:p>
            <a:r>
              <a:rPr lang="en-US" dirty="0"/>
              <a:t>Electronic Notebooks? </a:t>
            </a:r>
            <a:r>
              <a:rPr lang="en-US" dirty="0">
                <a:solidFill>
                  <a:srgbClr val="FF0000"/>
                </a:solidFill>
              </a:rPr>
              <a:t>NOT RECOMENDED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5675" y="1166744"/>
            <a:ext cx="8206524" cy="4419600"/>
          </a:xfrm>
        </p:spPr>
        <p:txBody>
          <a:bodyPr>
            <a:normAutofit/>
          </a:bodyPr>
          <a:lstStyle/>
          <a:p>
            <a:r>
              <a:rPr lang="en-US" dirty="0"/>
              <a:t>ELN – Electronic Lab Notebook</a:t>
            </a:r>
          </a:p>
          <a:p>
            <a:endParaRPr lang="en-US" dirty="0"/>
          </a:p>
          <a:p>
            <a:r>
              <a:rPr lang="en-US" dirty="0"/>
              <a:t>Pros and Cons</a:t>
            </a:r>
          </a:p>
          <a:p>
            <a:pPr lvl="1"/>
            <a:r>
              <a:rPr lang="en-US" dirty="0"/>
              <a:t>Arise from…</a:t>
            </a:r>
          </a:p>
          <a:p>
            <a:pPr lvl="2"/>
            <a:r>
              <a:rPr lang="en-US" dirty="0"/>
              <a:t>Reading and Writing</a:t>
            </a:r>
          </a:p>
          <a:p>
            <a:pPr lvl="2"/>
            <a:r>
              <a:rPr lang="en-US" dirty="0"/>
              <a:t>Security</a:t>
            </a:r>
          </a:p>
          <a:p>
            <a:pPr lvl="2"/>
            <a:r>
              <a:rPr lang="en-US" dirty="0"/>
              <a:t>Storage</a:t>
            </a:r>
          </a:p>
          <a:p>
            <a:pPr lvl="2"/>
            <a:r>
              <a:rPr lang="en-US" dirty="0"/>
              <a:t>Proof from tampering (how to prove w electronic)</a:t>
            </a:r>
          </a:p>
          <a:p>
            <a:pPr lvl="2"/>
            <a:r>
              <a:rPr lang="en-US" dirty="0"/>
              <a:t>Proof of original work</a:t>
            </a:r>
          </a:p>
          <a:p>
            <a:pPr lvl="2"/>
            <a:endParaRPr lang="en-US" dirty="0"/>
          </a:p>
          <a:p>
            <a:pPr lvl="2"/>
            <a:r>
              <a:rPr lang="en-US" dirty="0">
                <a:highlight>
                  <a:srgbClr val="FFFF00"/>
                </a:highlight>
              </a:rPr>
              <a:t>HOWEVER, Electronic data may be printed and attached to pages in lab book.  The date and storage/collection site should be recorded.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319" y="926599"/>
            <a:ext cx="3255390" cy="2438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22190" y="580794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hlinkClick r:id="rId3"/>
              </a:rPr>
              <a:t>http://blog.labguru.com/blog-labguru/10-reasons-to-ditch-paper-and-switch-to-electronic-lab-notbooks</a:t>
            </a:r>
            <a:r>
              <a:rPr lang="en-US" sz="11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7359" y="6238833"/>
            <a:ext cx="4424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sz="1200" dirty="0">
                <a:solidFill>
                  <a:prstClr val="black"/>
                </a:solidFill>
                <a:latin typeface="Constantia"/>
                <a:hlinkClick r:id="rId4"/>
              </a:rPr>
              <a:t>http://www.the-scientist.com/?articles.view/articleNo/8408/title/Electronic-Lab-Notes/</a:t>
            </a:r>
            <a:r>
              <a:rPr lang="en-US" sz="1200" dirty="0">
                <a:solidFill>
                  <a:prstClr val="black"/>
                </a:solidFill>
                <a:latin typeface="Constantia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7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82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/>
              <a:t>Characteristics of a Good “Paper” Notebook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Paper: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Large- &gt;= 8.5x11 at least (attaching stuff)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Bound (stitched) pages to ensure integrity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Numbered pages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White gridded or lined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Acid free paper (30 years)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Duplicate pages (differing opinions)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Written in Pen</a:t>
            </a:r>
            <a:endParaRPr lang="en-US" altLang="en-US" sz="1600" b="1" dirty="0">
              <a:solidFill>
                <a:schemeClr val="hlink"/>
              </a:solidFill>
            </a:endParaRPr>
          </a:p>
        </p:txBody>
      </p:sp>
      <p:pic>
        <p:nvPicPr>
          <p:cNvPr id="9218" name="Picture 4" descr="Stitched Notebo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00" y="2451100"/>
            <a:ext cx="2565400" cy="302260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2659">
            <a:off x="6884422" y="1225835"/>
            <a:ext cx="2093005" cy="20930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924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Preparing a New Lab Notebook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Save Space for Table of Contents</a:t>
            </a:r>
          </a:p>
          <a:p>
            <a:pPr eaLnBrk="1" hangingPunct="1"/>
            <a:r>
              <a:rPr lang="en-US" altLang="en-US" dirty="0"/>
              <a:t>First two facing pages at least.</a:t>
            </a:r>
          </a:p>
          <a:p>
            <a:pPr eaLnBrk="1" hangingPunct="1"/>
            <a:r>
              <a:rPr lang="en-US" altLang="en-US" dirty="0"/>
              <a:t> List experiments by:</a:t>
            </a:r>
          </a:p>
          <a:p>
            <a:pPr lvl="1" eaLnBrk="1" hangingPunct="1"/>
            <a:r>
              <a:rPr lang="en-US" altLang="en-US" dirty="0"/>
              <a:t>Title</a:t>
            </a:r>
          </a:p>
          <a:p>
            <a:pPr lvl="1" eaLnBrk="1" hangingPunct="1"/>
            <a:r>
              <a:rPr lang="en-US" altLang="en-US" dirty="0"/>
              <a:t>Date</a:t>
            </a:r>
          </a:p>
          <a:p>
            <a:pPr lvl="1" eaLnBrk="1" hangingPunct="1"/>
            <a:r>
              <a:rPr lang="en-US" altLang="en-US" dirty="0"/>
              <a:t>Page Number</a:t>
            </a:r>
          </a:p>
          <a:p>
            <a:r>
              <a:rPr lang="en-US" altLang="en-US" dirty="0"/>
              <a:t>Particularly helps when more than one project</a:t>
            </a:r>
          </a:p>
          <a:p>
            <a:r>
              <a:rPr lang="en-US" altLang="en-US" dirty="0"/>
              <a:t>Last 4 pages date and enter works cited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68B8B59-17E2-4504-8DFE-D0260653E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28956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For Every Experiment, Record: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1534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Start Date</a:t>
            </a:r>
            <a:r>
              <a:rPr lang="en-US" altLang="en-US" sz="2400" dirty="0">
                <a:latin typeface="Verdana" pitchFamily="34" charset="0"/>
              </a:rPr>
              <a:t> on all pages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Title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Why:</a:t>
            </a:r>
            <a:r>
              <a:rPr lang="en-US" altLang="en-US" sz="2400" dirty="0">
                <a:latin typeface="Verdana" pitchFamily="34" charset="0"/>
              </a:rPr>
              <a:t> Brief statement of purpose</a:t>
            </a:r>
            <a:endParaRPr lang="en-US" altLang="en-US" sz="24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How:</a:t>
            </a:r>
            <a:r>
              <a:rPr lang="en-US" altLang="en-US" sz="2400" dirty="0">
                <a:latin typeface="Verdana" pitchFamily="34" charset="0"/>
              </a:rPr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Verdana" pitchFamily="34" charset="0"/>
              </a:rPr>
              <a:t>Description/protocol with reference of origin Calculations (on empty adjoining page):  MW, concentrations, dilutions, etc.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What Happened: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Verdana" pitchFamily="34" charset="0"/>
              </a:rPr>
              <a:t>All that happens (protocol changes; on floor, kicked)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Verdana" pitchFamily="34" charset="0"/>
              </a:rPr>
              <a:t>Taped in Information (if it does not fit, keep an associated folder)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What It Means: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Verdana" pitchFamily="34" charset="0"/>
              </a:rPr>
              <a:t>Your interpretation (summation with oddities and comments)</a:t>
            </a:r>
            <a:endParaRPr lang="en-US" altLang="en-US" sz="2000" b="1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rgbClr val="000000"/>
                </a:solidFill>
                <a:latin typeface="Verdana" pitchFamily="34" charset="0"/>
              </a:rPr>
              <a:t>What’s Next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5ED861ED-AA36-478F-AD37-C236EB1D6E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862" y="211015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Attached Materials</a:t>
            </a:r>
            <a:r>
              <a:rPr lang="en-US" altLang="en-US">
                <a:latin typeface="Verdana" pitchFamily="34" charset="0"/>
              </a:rPr>
              <a:t>  </a:t>
            </a:r>
          </a:p>
        </p:txBody>
      </p:sp>
      <p:sp>
        <p:nvSpPr>
          <p:cNvPr id="122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Computer generated data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Photographic data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All other data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Printed graphs (make as you go)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Datasheet templates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Product labels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Who provided materials, etc.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Notes (or pasted copies) of discussions, conversations, emails, readings related to experiment design or goals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dirty="0">
                <a:latin typeface="Verdana" pitchFamily="34" charset="0"/>
              </a:rPr>
              <a:t> Archive locations of plasmids, probes, etc.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b="1" dirty="0">
                <a:solidFill>
                  <a:srgbClr val="000000"/>
                </a:solidFill>
                <a:latin typeface="Verdana" pitchFamily="34" charset="0"/>
              </a:rPr>
              <a:t>X-rays and other large items may be kept in a separate folder if they don’t fit in the lab notebook.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en-US" sz="2200" b="1" dirty="0">
                <a:solidFill>
                  <a:srgbClr val="FF0000"/>
                </a:solidFill>
                <a:latin typeface="Verdana" pitchFamily="34" charset="0"/>
              </a:rPr>
              <a:t>Always write on these materials the date and other identifying information in case they get separated!</a:t>
            </a:r>
          </a:p>
        </p:txBody>
      </p:sp>
      <p:pic>
        <p:nvPicPr>
          <p:cNvPr id="12290" name="Picture 4" descr="notebookpho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761999"/>
            <a:ext cx="2120900" cy="29467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Remember the little things…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943600" cy="47547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Lot numbers</a:t>
            </a:r>
          </a:p>
          <a:p>
            <a:pPr eaLnBrk="1" hangingPunct="1"/>
            <a:r>
              <a:rPr lang="en-US" altLang="en-US" sz="2400" dirty="0"/>
              <a:t>Other people involved</a:t>
            </a:r>
          </a:p>
          <a:p>
            <a:pPr eaLnBrk="1" hangingPunct="1"/>
            <a:r>
              <a:rPr lang="en-US" altLang="en-US" sz="2400" dirty="0"/>
              <a:t>Incubation times</a:t>
            </a:r>
          </a:p>
          <a:p>
            <a:pPr eaLnBrk="1" hangingPunct="1"/>
            <a:r>
              <a:rPr lang="en-US" altLang="en-US" sz="2400" dirty="0"/>
              <a:t># washes</a:t>
            </a:r>
          </a:p>
          <a:p>
            <a:r>
              <a:rPr lang="en-US" altLang="en-US" sz="2400" dirty="0"/>
              <a:t>Machine Settings</a:t>
            </a:r>
          </a:p>
          <a:p>
            <a:pPr eaLnBrk="1" hangingPunct="1"/>
            <a:r>
              <a:rPr lang="en-US" altLang="en-US" sz="2400" dirty="0"/>
              <a:t>Unexpected delays</a:t>
            </a:r>
          </a:p>
          <a:p>
            <a:r>
              <a:rPr lang="en-US" altLang="en-US" sz="2400" dirty="0"/>
              <a:t>Problems Encountered</a:t>
            </a:r>
          </a:p>
          <a:p>
            <a:r>
              <a:rPr lang="en-US" altLang="en-US" sz="2400" dirty="0"/>
              <a:t>Media and Buffers </a:t>
            </a:r>
          </a:p>
          <a:p>
            <a:r>
              <a:rPr lang="en-US" altLang="en-US" sz="2400" dirty="0"/>
              <a:t>Calculations</a:t>
            </a:r>
          </a:p>
          <a:p>
            <a:r>
              <a:rPr lang="en-US" altLang="en-US" sz="2400" dirty="0"/>
              <a:t>Problems with individual subjects</a:t>
            </a:r>
          </a:p>
          <a:p>
            <a:pPr eaLnBrk="1" hangingPunct="1"/>
            <a:endParaRPr lang="en-US" altLang="en-US" sz="2400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336A326-AA04-4EC5-9C5E-C93973B91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275" y="838200"/>
            <a:ext cx="3722525" cy="3722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3006</TotalTime>
  <Words>834</Words>
  <Application>Microsoft Office PowerPoint</Application>
  <PresentationFormat>On-screen Show (4:3)</PresentationFormat>
  <Paragraphs>145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Constantia</vt:lpstr>
      <vt:lpstr>Tahoma</vt:lpstr>
      <vt:lpstr>Times New Roman</vt:lpstr>
      <vt:lpstr>Verdana</vt:lpstr>
      <vt:lpstr>Wingdings</vt:lpstr>
      <vt:lpstr>Office Theme</vt:lpstr>
      <vt:lpstr>Keeping a Laboratory Notebook</vt:lpstr>
      <vt:lpstr>What is a Lab Notebook?</vt:lpstr>
      <vt:lpstr>How Important?</vt:lpstr>
      <vt:lpstr>Electronic Notebooks? NOT RECOMENDED</vt:lpstr>
      <vt:lpstr>Characteristics of a Good “Paper” Notebook</vt:lpstr>
      <vt:lpstr>Preparing a New Lab Notebook</vt:lpstr>
      <vt:lpstr>For Every Experiment, Record:</vt:lpstr>
      <vt:lpstr>Attached Materials  </vt:lpstr>
      <vt:lpstr>Remember the little things…</vt:lpstr>
      <vt:lpstr>The importance of timing…</vt:lpstr>
      <vt:lpstr>A little Lab Notebook History</vt:lpstr>
      <vt:lpstr>Linus Pauling Notebooks</vt:lpstr>
      <vt:lpstr> </vt:lpstr>
      <vt:lpstr>A bad notebook can mean a bad project...</vt:lpstr>
    </vt:vector>
  </TitlesOfParts>
  <Company>UTSA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a Laboratory Notebook</dc:title>
  <dc:creator>GPTAYLOR</dc:creator>
  <cp:lastModifiedBy>Knowles, Valerie</cp:lastModifiedBy>
  <cp:revision>124</cp:revision>
  <cp:lastPrinted>2019-10-29T12:16:50Z</cp:lastPrinted>
  <dcterms:created xsi:type="dcterms:W3CDTF">2004-02-25T15:28:47Z</dcterms:created>
  <dcterms:modified xsi:type="dcterms:W3CDTF">2022-10-28T12:15:53Z</dcterms:modified>
</cp:coreProperties>
</file>